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61" r:id="rId5"/>
    <p:sldId id="262" r:id="rId6"/>
    <p:sldId id="264" r:id="rId7"/>
    <p:sldId id="277" r:id="rId8"/>
    <p:sldId id="301" r:id="rId9"/>
    <p:sldId id="302" r:id="rId10"/>
    <p:sldId id="289" r:id="rId11"/>
    <p:sldId id="267" r:id="rId12"/>
    <p:sldId id="268" r:id="rId13"/>
    <p:sldId id="300" r:id="rId14"/>
    <p:sldId id="292" r:id="rId15"/>
    <p:sldId id="278" r:id="rId16"/>
    <p:sldId id="279" r:id="rId17"/>
    <p:sldId id="280" r:id="rId18"/>
    <p:sldId id="299" r:id="rId19"/>
    <p:sldId id="281" r:id="rId20"/>
    <p:sldId id="282" r:id="rId21"/>
    <p:sldId id="296" r:id="rId22"/>
    <p:sldId id="303" r:id="rId23"/>
    <p:sldId id="283" r:id="rId24"/>
    <p:sldId id="28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68"/>
    <p:restoredTop sz="94506"/>
  </p:normalViewPr>
  <p:slideViewPr>
    <p:cSldViewPr snapToGrid="0" snapToObjects="1">
      <p:cViewPr varScale="1">
        <p:scale>
          <a:sx n="86" d="100"/>
          <a:sy n="86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C869E-B22E-CC40-BCF4-3DB11B7BCD0E}" type="datetimeFigureOut">
              <a:rPr lang="de-DE" smtClean="0"/>
              <a:t>12.07.2022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76BA1-7898-B64B-BA1E-2F84B9D356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7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76BA1-7898-B64B-BA1E-2F84B9D356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47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76BA1-7898-B64B-BA1E-2F84B9D356B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10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628-7D37-3A46-867C-D9AD7C07A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2A646-2007-0B43-BC07-41A64CE33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819093-23F3-554A-9F7D-2121B545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0112D-9702-C54E-A468-C7FF03D35C96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AE765D-DF45-5A47-9FDB-703388AA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648D4-5DEB-064C-B73F-F9D448C5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27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C002F-C7B6-694F-908B-5FE3E4E8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E19096-EBE6-9449-A0A6-27BFE19A1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25F0C-F5E7-684F-BACB-7A96FACB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E7B9-9F93-BF46-9EA7-9DA587908D2D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95BFF0-E686-ED43-AE0D-E0AA43CD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D9DDA-ADD2-9C4C-926F-71EFE07F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25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4B8A929-0CAC-7548-8422-F5E784F4A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1EE35E-841C-6B46-B9CC-81ACDC2AF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A9FFD-FA3C-DC46-AECD-C58C957F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38B7-A53E-4541-BA4F-6B45280648EE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2516A-152B-0042-9FBF-BB1C26E9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AAC6BF-5DBD-7144-BA36-C399B6FD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59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4F8C9-BEF8-0040-BF5D-5109C34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0E374-9F07-5E48-A9DB-B1C12256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502421-2C0C-7F47-8FAF-F429DC45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9099-214B-1242-82B7-790E79852E79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EACCFF-6CEB-664A-B9E2-B2BFC838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07ECB3-FF47-0F49-81F3-8ADE0310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24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EC202-154D-BA40-89D6-E28AF75E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E53AB3-2C26-7D43-BC1F-B550AD5F0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1AA9BC-18FD-5B43-B1CB-726CA183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E51B-C831-984B-BA24-6614E5E20222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768CE7-EB3D-0642-94C1-C42AF7EE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06181E-9D88-4941-AB07-7036CE8E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25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7CBE0-3F45-624C-AB6B-6AB24367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A0CB2-F2EA-784D-8308-D22F2BFBA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45C71A-876F-804A-9B6C-3F2715C2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A396FE-505F-384F-A175-8F130BDA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428-160E-D24B-9318-DF5F6DE2CCEC}" type="datetime1">
              <a:rPr lang="de-DE" smtClean="0"/>
              <a:t>12.07.2022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6BE7E6-520F-F442-9954-A189316F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D893FB-2608-854C-8DB8-2E991A9D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3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BCC2C-FB0E-3A43-B4D1-F6FF952F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083D91-27D3-BA47-98AD-93BBAB753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B0306B-05D2-5543-BAA2-BCE7C4CE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469EFB-A599-E045-856F-D9DEE0CD1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35338D-2E6C-7F40-BD22-295BCD2F5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7BD13A-FE89-CF42-8226-EDDEA007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4052-1778-2F43-8CFE-096600053542}" type="datetime1">
              <a:rPr lang="de-DE" smtClean="0"/>
              <a:t>12.07.2022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A1392A5-84D7-2848-B6A7-E6956ED3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5E5C69D-78AB-2B40-B3D3-9BAEF0B4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78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155FF-3E8C-B445-9A0A-41BE36F5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20679-9366-F848-B05A-F359877C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A59C-6ECF-6949-A7DD-A86C159DF0D8}" type="datetime1">
              <a:rPr lang="de-DE" smtClean="0"/>
              <a:t>12.07.2022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C5534F-6910-8143-B620-DE0B8EFA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43173B-3289-A745-B7BB-A6AA438D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03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7B0B39-AF20-3547-8C7C-3BFD366B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692AB-06F6-E341-A450-F9A4BA4D4BFF}" type="datetime1">
              <a:rPr lang="de-DE" smtClean="0"/>
              <a:t>12.07.2022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78C743-3726-4048-AA79-AB647481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A86C3B-480D-554C-8676-43220751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8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96A10-7DFC-6348-A4F3-25F50F86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7C499-D817-5040-B26C-70CB356E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75BF1E-8734-4241-8161-8C83364B1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3BE9A3-FF13-A142-B11F-8E078A4D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C63B-976F-D245-8B35-513C4BF17C9D}" type="datetime1">
              <a:rPr lang="de-DE" smtClean="0"/>
              <a:t>12.07.2022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C02768-6219-D64E-A758-A181E5F3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B69A56-4210-9848-892F-BF8EDAC6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68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FD331-8E1E-DE44-85F6-7AC26691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1414CDB-4F95-684C-91A6-52E3BF350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3538CD-31D9-204C-BEE4-62986BEBC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B3AC97-566D-BB41-AE22-8237DCCAC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302-8CC3-1348-96D8-72576C72DFF5}" type="datetime1">
              <a:rPr lang="de-DE" smtClean="0"/>
              <a:t>12.07.2022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C6C110-B0AA-4A44-AC1F-6F9A6183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0D15F-1C98-8A41-B6A2-280A43AC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68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9E24F4A-84B7-2E4E-975C-228D5CDB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03F84-A653-694D-884A-3E787B756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017ADC-20D7-BD42-8EDA-83B40F1A4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C75C-243B-7345-BE0B-93BC055729F8}" type="datetime1">
              <a:rPr lang="de-DE" smtClean="0"/>
              <a:t>12.07.2022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5BE822-8B0E-ED43-8B83-BAA2C630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9D5699-420A-9544-9522-DA622344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AF96-D1AE-1540-A462-A93237E27F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876B47B-1E5F-A444-979D-68F75C76BAC0}"/>
              </a:ext>
            </a:extLst>
          </p:cNvPr>
          <p:cNvSpPr txBox="1"/>
          <p:nvPr/>
        </p:nvSpPr>
        <p:spPr>
          <a:xfrm>
            <a:off x="3174206" y="1885951"/>
            <a:ext cx="584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cs typeface="Arial" panose="020B0604020202020204" pitchFamily="34" charset="0"/>
              </a:rPr>
              <a:t>Gruppe Q</a:t>
            </a:r>
          </a:p>
          <a:p>
            <a:pPr algn="ctr"/>
            <a:r>
              <a:rPr lang="de-DE" sz="3600" dirty="0">
                <a:cs typeface="Arial" panose="020B0604020202020204" pitchFamily="34" charset="0"/>
              </a:rPr>
              <a:t>Zyklus 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EE353E-5E00-8E46-905D-C962FE0D284B}"/>
              </a:ext>
            </a:extLst>
          </p:cNvPr>
          <p:cNvSpPr txBox="1"/>
          <p:nvPr/>
        </p:nvSpPr>
        <p:spPr>
          <a:xfrm>
            <a:off x="3796017" y="4610103"/>
            <a:ext cx="4599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Thanh </a:t>
            </a:r>
            <a:r>
              <a:rPr lang="de-DE" sz="1400" dirty="0" err="1">
                <a:ea typeface="Calibri" panose="020F0502020204030204" pitchFamily="34" charset="0"/>
                <a:cs typeface="Arial" panose="020B0604020202020204" pitchFamily="34" charset="0"/>
              </a:rPr>
              <a:t>Tung</a:t>
            </a: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 Pham</a:t>
            </a:r>
            <a:b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Nils </a:t>
            </a:r>
            <a:r>
              <a:rPr lang="de-DE" sz="1400" dirty="0" err="1">
                <a:ea typeface="Calibri" panose="020F0502020204030204" pitchFamily="34" charset="0"/>
                <a:cs typeface="Arial" panose="020B0604020202020204" pitchFamily="34" charset="0"/>
              </a:rPr>
              <a:t>Hannappel</a:t>
            </a:r>
            <a:b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Kok-Sion </a:t>
            </a:r>
            <a:r>
              <a:rPr lang="de-DE" sz="1400" dirty="0" err="1">
                <a:ea typeface="Calibri" panose="020F0502020204030204" pitchFamily="34" charset="0"/>
                <a:cs typeface="Arial" panose="020B0604020202020204" pitchFamily="34" charset="0"/>
              </a:rPr>
              <a:t>Chhen</a:t>
            </a:r>
            <a:b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Leon </a:t>
            </a:r>
            <a:r>
              <a:rPr lang="de-DE" sz="1400" dirty="0" err="1">
                <a:ea typeface="Calibri" panose="020F0502020204030204" pitchFamily="34" charset="0"/>
                <a:cs typeface="Arial" panose="020B0604020202020204" pitchFamily="34" charset="0"/>
              </a:rPr>
              <a:t>Ruhrus</a:t>
            </a:r>
            <a:b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Nicole Alert</a:t>
            </a:r>
            <a:b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de-DE" sz="1400" dirty="0">
                <a:ea typeface="Calibri" panose="020F0502020204030204" pitchFamily="34" charset="0"/>
                <a:cs typeface="Arial" panose="020B0604020202020204" pitchFamily="34" charset="0"/>
              </a:rPr>
              <a:t>Kerstin </a:t>
            </a:r>
            <a:r>
              <a:rPr lang="de-DE" sz="1400" dirty="0" err="1">
                <a:ea typeface="Calibri" panose="020F0502020204030204" pitchFamily="34" charset="0"/>
                <a:cs typeface="Arial" panose="020B0604020202020204" pitchFamily="34" charset="0"/>
              </a:rPr>
              <a:t>Jurczyk</a:t>
            </a:r>
            <a:endParaRPr lang="en-DE" sz="1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2B2B6B-85EE-B540-B7D4-9FC233941148}"/>
              </a:ext>
            </a:extLst>
          </p:cNvPr>
          <p:cNvSpPr txBox="1"/>
          <p:nvPr/>
        </p:nvSpPr>
        <p:spPr>
          <a:xfrm>
            <a:off x="3174204" y="3429000"/>
            <a:ext cx="584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D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NOTFLIX</a:t>
            </a:r>
            <a:endParaRPr lang="de-DE" sz="3600" dirty="0">
              <a:solidFill>
                <a:srgbClr val="D6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D035FF-920C-E244-82ED-6E72923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6F6DE7-C9C8-12E2-EFA1-7453E15CC8EB}"/>
              </a:ext>
            </a:extLst>
          </p:cNvPr>
          <p:cNvSpPr txBox="1"/>
          <p:nvPr/>
        </p:nvSpPr>
        <p:spPr>
          <a:xfrm>
            <a:off x="3592642" y="212635"/>
            <a:ext cx="500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Filmvorschläge (bMSC)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368F33-3129-5919-D8EE-0E16D50F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66" y="972185"/>
            <a:ext cx="5752465" cy="4913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63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064D7DB-4B32-FB40-BCD4-D201AB87C739}"/>
              </a:ext>
            </a:extLst>
          </p:cNvPr>
          <p:cNvSpPr txBox="1"/>
          <p:nvPr/>
        </p:nvSpPr>
        <p:spPr>
          <a:xfrm>
            <a:off x="1173891" y="674990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Kalender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B0C9F2-8910-8840-ACB8-C970A6ACB894}"/>
              </a:ext>
            </a:extLst>
          </p:cNvPr>
          <p:cNvSpPr txBox="1"/>
          <p:nvPr/>
        </p:nvSpPr>
        <p:spPr>
          <a:xfrm>
            <a:off x="4724399" y="119011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(User-Stories)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237E99-C9A8-A04C-9898-D14360F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11</a:t>
            </a:fld>
            <a:endParaRPr lang="de-DE"/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314CE6A-9704-A609-B60D-7F809A21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35" y="2618683"/>
            <a:ext cx="7516525" cy="23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4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9C4FDCB-FCCB-BB49-A00A-28FC61CC5965}"/>
              </a:ext>
            </a:extLst>
          </p:cNvPr>
          <p:cNvSpPr txBox="1"/>
          <p:nvPr/>
        </p:nvSpPr>
        <p:spPr>
          <a:xfrm>
            <a:off x="1173891" y="674990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Kalender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F1F898-9029-934C-9CA4-DBCD30815324}"/>
              </a:ext>
            </a:extLst>
          </p:cNvPr>
          <p:cNvSpPr txBox="1"/>
          <p:nvPr/>
        </p:nvSpPr>
        <p:spPr>
          <a:xfrm>
            <a:off x="4394590" y="1233281"/>
            <a:ext cx="392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(Papierprototyp)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0A4E0-0197-724A-9D14-31D021E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12</a:t>
            </a:fld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E00F07-681F-F898-16E4-C7BE29E7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920" y="1879612"/>
            <a:ext cx="6456284" cy="46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D035FF-920C-E244-82ED-6E72923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6F6DE7-C9C8-12E2-EFA1-7453E15CC8EB}"/>
              </a:ext>
            </a:extLst>
          </p:cNvPr>
          <p:cNvSpPr txBox="1"/>
          <p:nvPr/>
        </p:nvSpPr>
        <p:spPr>
          <a:xfrm>
            <a:off x="0" y="3167390"/>
            <a:ext cx="500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Kalender (bMSC)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FAB1FE-8C45-D554-2F4B-2C255D2B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40" y="0"/>
            <a:ext cx="5855935" cy="67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5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45C217-7798-76DB-6BD8-1B514D09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14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A9DCD2-5548-FB4C-3662-D340F75DF9B4}"/>
              </a:ext>
            </a:extLst>
          </p:cNvPr>
          <p:cNvSpPr txBox="1"/>
          <p:nvPr/>
        </p:nvSpPr>
        <p:spPr>
          <a:xfrm>
            <a:off x="2940160" y="440166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Klassendiagramm vom Client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C9CE7F-90D0-EEDD-C198-D26672D3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497"/>
            <a:ext cx="12192000" cy="55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45C217-7798-76DB-6BD8-1B514D09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15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A9DCD2-5548-FB4C-3662-D340F75DF9B4}"/>
              </a:ext>
            </a:extLst>
          </p:cNvPr>
          <p:cNvSpPr txBox="1"/>
          <p:nvPr/>
        </p:nvSpPr>
        <p:spPr>
          <a:xfrm>
            <a:off x="2940160" y="440166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Klassendiagramm vom Server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EC535A-9822-F44E-DEA0-045A397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153"/>
            <a:ext cx="12192000" cy="11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0DCEAE-D29D-87AC-DF4B-7CC00B81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16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82F95F-0DA0-3D5A-E4B7-4B876FA14064}"/>
              </a:ext>
            </a:extLst>
          </p:cNvPr>
          <p:cNvSpPr txBox="1"/>
          <p:nvPr/>
        </p:nvSpPr>
        <p:spPr>
          <a:xfrm>
            <a:off x="3048755" y="286114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/>
              <a:t>Datadiagramm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F4C75C-1CED-5FAF-1210-085C6390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972"/>
            <a:ext cx="12192000" cy="41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7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4AE4945-BA24-8982-4B94-7313945A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17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DE3DB4-1FBA-2D11-90A1-1D5B69B119F7}"/>
              </a:ext>
            </a:extLst>
          </p:cNvPr>
          <p:cNvSpPr txBox="1"/>
          <p:nvPr/>
        </p:nvSpPr>
        <p:spPr>
          <a:xfrm>
            <a:off x="-122663" y="246764"/>
            <a:ext cx="12935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Kommunikation zwischen Client und Server über Rest Schnittstellen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7BC4E5-721A-39BE-F598-380B1B04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388792"/>
            <a:ext cx="6677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1559B5-A729-669B-E4AA-20B72308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667FB7-8CE0-44AE-2C8B-0D0AB0D9B2F6}"/>
              </a:ext>
            </a:extLst>
          </p:cNvPr>
          <p:cNvSpPr txBox="1"/>
          <p:nvPr/>
        </p:nvSpPr>
        <p:spPr>
          <a:xfrm>
            <a:off x="0" y="346128"/>
            <a:ext cx="1173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Kommunikation zwischen Client und Server über Web Sockets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1F2D0F7-6290-7516-8364-38B5BA18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1018548"/>
            <a:ext cx="4886325" cy="55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C3E91CF-C310-9C8F-43B3-43B902C9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19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92FA3A-B294-E1C2-9F3E-52938B1FE819}"/>
              </a:ext>
            </a:extLst>
          </p:cNvPr>
          <p:cNvSpPr txBox="1"/>
          <p:nvPr/>
        </p:nvSpPr>
        <p:spPr>
          <a:xfrm>
            <a:off x="3048000" y="3106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Einblick in die Client Architektur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A8AC87-BFB6-EC5E-E160-CB3FC1EB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71" y="928736"/>
            <a:ext cx="9846213" cy="59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drinnen, Möbel, Sitz, Stuhl enthält.&#10;&#10;Automatisch generierte Beschreibung">
            <a:extLst>
              <a:ext uri="{FF2B5EF4-FFF2-40B4-BE49-F238E27FC236}">
                <a16:creationId xmlns:a16="http://schemas.microsoft.com/office/drawing/2014/main" id="{99CCAE06-C13B-4547-B910-5F1AF1F27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DEA060-FA0B-874E-8639-5FA1D352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EB031-10C8-1A4E-8B95-A46904C4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Statistik</a:t>
            </a:r>
            <a:r>
              <a:rPr lang="en-US" sz="2400" dirty="0"/>
              <a:t> von </a:t>
            </a:r>
            <a:r>
              <a:rPr lang="en-US" sz="2400" dirty="0" err="1"/>
              <a:t>Systemadministratoren</a:t>
            </a: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Filmvorschläge</a:t>
            </a: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Kalender</a:t>
            </a:r>
            <a:endParaRPr lang="en-US" sz="24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1E887F-6022-F54D-BA7E-C539A102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639AF96-D1AE-1540-A462-A93237E27F9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58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BC2D52-D318-B626-FBF9-3A0421E4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20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0D0D2E-5F9A-F6E3-9C0B-E74A1F555583}"/>
              </a:ext>
            </a:extLst>
          </p:cNvPr>
          <p:cNvSpPr txBox="1"/>
          <p:nvPr/>
        </p:nvSpPr>
        <p:spPr>
          <a:xfrm>
            <a:off x="2776635" y="424934"/>
            <a:ext cx="6757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Einblick in die Server Architektur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0CBC51-E7FA-B05D-8A70-144C6FBE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93" y="937703"/>
            <a:ext cx="4939989" cy="58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6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D035FF-920C-E244-82ED-6E72923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21</a:t>
            </a:fld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3BA7D0E6-FE0F-45BB-7042-D4A83592ADC5}"/>
              </a:ext>
            </a:extLst>
          </p:cNvPr>
          <p:cNvSpPr txBox="1">
            <a:spLocks/>
          </p:cNvSpPr>
          <p:nvPr/>
        </p:nvSpPr>
        <p:spPr>
          <a:xfrm>
            <a:off x="0" y="2766217"/>
            <a:ext cx="5427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Systemtest für</a:t>
            </a:r>
          </a:p>
          <a:p>
            <a:pPr algn="ctr"/>
            <a:r>
              <a:rPr lang="de-DE" dirty="0"/>
              <a:t>Gruppenchat/ Diskussionsgruppen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CCD1A3C-B09B-5437-D2D2-9EC9614D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03517"/>
              </p:ext>
            </p:extLst>
          </p:nvPr>
        </p:nvGraphicFramePr>
        <p:xfrm>
          <a:off x="4838219" y="136525"/>
          <a:ext cx="6805913" cy="6584950"/>
        </p:xfrm>
        <a:graphic>
          <a:graphicData uri="http://schemas.openxmlformats.org/drawingml/2006/table">
            <a:tbl>
              <a:tblPr/>
              <a:tblGrid>
                <a:gridCol w="1138701">
                  <a:extLst>
                    <a:ext uri="{9D8B030D-6E8A-4147-A177-3AD203B41FA5}">
                      <a16:colId xmlns:a16="http://schemas.microsoft.com/office/drawing/2014/main" val="1559218887"/>
                    </a:ext>
                  </a:extLst>
                </a:gridCol>
                <a:gridCol w="1784571">
                  <a:extLst>
                    <a:ext uri="{9D8B030D-6E8A-4147-A177-3AD203B41FA5}">
                      <a16:colId xmlns:a16="http://schemas.microsoft.com/office/drawing/2014/main" val="3316783686"/>
                    </a:ext>
                  </a:extLst>
                </a:gridCol>
                <a:gridCol w="3307559">
                  <a:extLst>
                    <a:ext uri="{9D8B030D-6E8A-4147-A177-3AD203B41FA5}">
                      <a16:colId xmlns:a16="http://schemas.microsoft.com/office/drawing/2014/main" val="852650296"/>
                    </a:ext>
                  </a:extLst>
                </a:gridCol>
                <a:gridCol w="575082">
                  <a:extLst>
                    <a:ext uri="{9D8B030D-6E8A-4147-A177-3AD203B41FA5}">
                      <a16:colId xmlns:a16="http://schemas.microsoft.com/office/drawing/2014/main" val="2119449075"/>
                    </a:ext>
                  </a:extLst>
                </a:gridCol>
              </a:tblGrid>
              <a:tr h="2202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Datum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07.07.2022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29511"/>
                  </a:ext>
                </a:extLst>
              </a:tr>
              <a:tr h="2202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Tester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Kerstin Jurczyk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878968"/>
                  </a:ext>
                </a:extLst>
              </a:tr>
              <a:tr h="412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SW-Version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 3.1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96796"/>
                  </a:ext>
                </a:extLst>
              </a:tr>
              <a:tr h="412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Vorbedin-gung(en)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„Max Mustermann“ ist im System mit einer gültigen E-Mail-Adresse registriert und mit seiner E-Mail-Adresse angemeldet.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759120"/>
                  </a:ext>
                </a:extLst>
              </a:tr>
              <a:tr h="412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Schritt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Aktion (User)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Erwartete Reaktion (System)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 / X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053872"/>
                  </a:ext>
                </a:extLst>
              </a:tr>
              <a:tr h="9873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drückt in der Startseite auf den Button „Diskussionsgruppen“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zeigt das Fenster für die Diskussionsgruppen an.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3008"/>
                  </a:ext>
                </a:extLst>
              </a:tr>
              <a:tr h="2329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gibt in der Rubrik „Möchtest Du eine neue Gruppe erstellen?“ den Gruppennamen „SEP2022“ in das Textfeld Gruppenname ein und ändert die Privatsphäre auf „Öffentlich“. 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zeigt die vom Nutzer eingegebenen Daten „SEP2022“ und in der Combobox „Öffentlich“ in den entsprechenden Eingabefeldern an. 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73605"/>
                  </a:ext>
                </a:extLst>
              </a:tr>
              <a:tr h="79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drückt auf den Button „Gruppe erstellen“.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speichert die Gruppe in der Datenbank und zeigt die Gruppe in der Linken Tabelle allen registrierten Nutzern an.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616012"/>
                  </a:ext>
                </a:extLst>
              </a:tr>
              <a:tr h="79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drückt Per Doppelklick in der Tabelle auf die Gruppe „SEP2022“.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öffnet den Gruppenchat und fügt die Person in die Gruppe ein. 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608" marR="63608" marT="12542" marB="125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0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1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D035FF-920C-E244-82ED-6E72923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22</a:t>
            </a:fld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3BA7D0E6-FE0F-45BB-7042-D4A83592ADC5}"/>
              </a:ext>
            </a:extLst>
          </p:cNvPr>
          <p:cNvSpPr txBox="1">
            <a:spLocks/>
          </p:cNvSpPr>
          <p:nvPr/>
        </p:nvSpPr>
        <p:spPr>
          <a:xfrm>
            <a:off x="0" y="2766217"/>
            <a:ext cx="5427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Systemtest für</a:t>
            </a:r>
          </a:p>
          <a:p>
            <a:pPr algn="ctr"/>
            <a:r>
              <a:rPr lang="de-DE" dirty="0"/>
              <a:t>Gruppenchat/ Diskussionsgruppen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A11DD8C-A02E-E235-2C7E-C327AEEE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331577"/>
              </p:ext>
            </p:extLst>
          </p:nvPr>
        </p:nvGraphicFramePr>
        <p:xfrm>
          <a:off x="4828234" y="405730"/>
          <a:ext cx="7232586" cy="5950619"/>
        </p:xfrm>
        <a:graphic>
          <a:graphicData uri="http://schemas.openxmlformats.org/drawingml/2006/table">
            <a:tbl>
              <a:tblPr/>
              <a:tblGrid>
                <a:gridCol w="1210088">
                  <a:extLst>
                    <a:ext uri="{9D8B030D-6E8A-4147-A177-3AD203B41FA5}">
                      <a16:colId xmlns:a16="http://schemas.microsoft.com/office/drawing/2014/main" val="3489699097"/>
                    </a:ext>
                  </a:extLst>
                </a:gridCol>
                <a:gridCol w="1896449">
                  <a:extLst>
                    <a:ext uri="{9D8B030D-6E8A-4147-A177-3AD203B41FA5}">
                      <a16:colId xmlns:a16="http://schemas.microsoft.com/office/drawing/2014/main" val="596731043"/>
                    </a:ext>
                  </a:extLst>
                </a:gridCol>
                <a:gridCol w="3514915">
                  <a:extLst>
                    <a:ext uri="{9D8B030D-6E8A-4147-A177-3AD203B41FA5}">
                      <a16:colId xmlns:a16="http://schemas.microsoft.com/office/drawing/2014/main" val="3232177185"/>
                    </a:ext>
                  </a:extLst>
                </a:gridCol>
                <a:gridCol w="611134">
                  <a:extLst>
                    <a:ext uri="{9D8B030D-6E8A-4147-A177-3AD203B41FA5}">
                      <a16:colId xmlns:a16="http://schemas.microsoft.com/office/drawing/2014/main" val="298309275"/>
                    </a:ext>
                  </a:extLst>
                </a:gridCol>
              </a:tblGrid>
              <a:tr h="13378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schreibt eine Nachricht in das untere Textfeld und drückt auf Senden.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gibt diese Nachricht an alle Gruppenteilnehmer in dem oberen Textfeld aus und schreibt vor der Nachricht „Du: “. 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30260"/>
                  </a:ext>
                </a:extLst>
              </a:tr>
              <a:tr h="13378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ändert die Privatsphäreneinstellungen der Gruppe auf Privat.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Die Gruppe ist nur noch für die Mitglieder sichtbar, die mit dem Ersteller der Gruppe befreundet ist, ebenfalls wird eine Bestätigungsmitteilung ausgegeben.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40857"/>
                  </a:ext>
                </a:extLst>
              </a:tr>
              <a:tr h="13378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Ausnahmeszenarien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4a.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gibt den Gruppennamen SEP in dem Textfeld ein und drückt auf den „Suche“-Button.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zeigt dem Nutzer in der linken Tabelle die Gruppe „SEP2022“ an.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95753"/>
                  </a:ext>
                </a:extLst>
              </a:tr>
              <a:tr h="818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4b.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drückt den Button „Alle Gruppen“.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 System zeigt den Nutzer alle vorhandenen, öffentlichen Gruppen an.  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618626"/>
                  </a:ext>
                </a:extLst>
              </a:tr>
              <a:tr h="818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Nachbe-dingung(en)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Nutzer ist erfolgreich Diskussionsgruppen beigetreten und kann Nachrichten in die Gruppen schreiben.   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81117"/>
                  </a:ext>
                </a:extLst>
              </a:tr>
              <a:tr h="2995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Testurteil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bestanden 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70" marR="901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68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02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F7F0D-6497-4BD1-556D-3A46B604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39AF96-D1AE-1540-A462-A93237E27F98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69801D-DA1A-FEC5-BFA5-96BC1A4A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Modultest für Filmvorschläge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A2FD038-5916-DED5-CA82-5700175DC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56576"/>
              </p:ext>
            </p:extLst>
          </p:nvPr>
        </p:nvGraphicFramePr>
        <p:xfrm>
          <a:off x="2547493" y="2055813"/>
          <a:ext cx="4712928" cy="1542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3516">
                  <a:extLst>
                    <a:ext uri="{9D8B030D-6E8A-4147-A177-3AD203B41FA5}">
                      <a16:colId xmlns:a16="http://schemas.microsoft.com/office/drawing/2014/main" val="1933152103"/>
                    </a:ext>
                  </a:extLst>
                </a:gridCol>
                <a:gridCol w="1411615">
                  <a:extLst>
                    <a:ext uri="{9D8B030D-6E8A-4147-A177-3AD203B41FA5}">
                      <a16:colId xmlns:a16="http://schemas.microsoft.com/office/drawing/2014/main" val="2133811691"/>
                    </a:ext>
                  </a:extLst>
                </a:gridCol>
                <a:gridCol w="2251376">
                  <a:extLst>
                    <a:ext uri="{9D8B030D-6E8A-4147-A177-3AD203B41FA5}">
                      <a16:colId xmlns:a16="http://schemas.microsoft.com/office/drawing/2014/main" val="1563279055"/>
                    </a:ext>
                  </a:extLst>
                </a:gridCol>
                <a:gridCol w="566421">
                  <a:extLst>
                    <a:ext uri="{9D8B030D-6E8A-4147-A177-3AD203B41FA5}">
                      <a16:colId xmlns:a16="http://schemas.microsoft.com/office/drawing/2014/main" val="301224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Id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Getestete Funktionalität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Quellcode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Referenz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Status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5848600"/>
                  </a:ext>
                </a:extLst>
              </a:tr>
              <a:tr h="10896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</a:rPr>
                        <a:t>Filmvorschläge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Server/</a:t>
                      </a:r>
                      <a:r>
                        <a:rPr lang="en-US" sz="1100" dirty="0" err="1">
                          <a:effectLst/>
                        </a:rPr>
                        <a:t>src</a:t>
                      </a:r>
                      <a:r>
                        <a:rPr lang="en-US" sz="1100" dirty="0">
                          <a:effectLst/>
                        </a:rPr>
                        <a:t>/test/java/com/example/server/service/FilmVorschlagenServiceTest.java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 err="1">
                          <a:effectLst/>
                        </a:rPr>
                        <a:t>Passed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706020"/>
                  </a:ext>
                </a:extLst>
              </a:tr>
            </a:tbl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8F52FD66-BF4B-405F-8878-0AD561F6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93" y="4310923"/>
            <a:ext cx="637311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drinnen, Möbel, Sitz, Stuhl enthält.&#10;&#10;Automatisch generierte Beschreibung">
            <a:extLst>
              <a:ext uri="{FF2B5EF4-FFF2-40B4-BE49-F238E27FC236}">
                <a16:creationId xmlns:a16="http://schemas.microsoft.com/office/drawing/2014/main" id="{99CCAE06-C13B-4547-B910-5F1AF1F27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4C882A-4777-0F43-B4FC-CCDE534702DF}"/>
              </a:ext>
            </a:extLst>
          </p:cNvPr>
          <p:cNvSpPr txBox="1"/>
          <p:nvPr/>
        </p:nvSpPr>
        <p:spPr>
          <a:xfrm>
            <a:off x="2165388" y="2828835"/>
            <a:ext cx="786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cs typeface="Arial" panose="020B0604020202020204" pitchFamily="34" charset="0"/>
              </a:rPr>
              <a:t>Vielen Dank für Ihre Aufmerksamkeit!</a:t>
            </a:r>
          </a:p>
          <a:p>
            <a:pPr algn="ctr"/>
            <a:r>
              <a:rPr lang="de-DE" sz="3600" dirty="0">
                <a:cs typeface="Arial" panose="020B0604020202020204" pitchFamily="34" charset="0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224656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064D7DB-4B32-FB40-BCD4-D201AB87C739}"/>
              </a:ext>
            </a:extLst>
          </p:cNvPr>
          <p:cNvSpPr txBox="1"/>
          <p:nvPr/>
        </p:nvSpPr>
        <p:spPr>
          <a:xfrm>
            <a:off x="1173891" y="674990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Statistik von Systemadministratoren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B0C9F2-8910-8840-ACB8-C970A6ACB894}"/>
              </a:ext>
            </a:extLst>
          </p:cNvPr>
          <p:cNvSpPr txBox="1"/>
          <p:nvPr/>
        </p:nvSpPr>
        <p:spPr>
          <a:xfrm>
            <a:off x="4724399" y="119011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(User-Stories)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237E99-C9A8-A04C-9898-D14360F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3</a:t>
            </a:fld>
            <a:endParaRPr lang="de-DE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AFB3B12-BDAA-9F3A-2554-3C3D5683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98" y="1999424"/>
            <a:ext cx="6781800" cy="2322534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20EC983-E472-143D-0F68-358E1234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8" y="4484932"/>
            <a:ext cx="6781800" cy="19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9C4FDCB-FCCB-BB49-A00A-28FC61CC5965}"/>
              </a:ext>
            </a:extLst>
          </p:cNvPr>
          <p:cNvSpPr txBox="1"/>
          <p:nvPr/>
        </p:nvSpPr>
        <p:spPr>
          <a:xfrm>
            <a:off x="1173891" y="684104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Statistik von Systemadministratoren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F1F898-9029-934C-9CA4-DBCD30815324}"/>
              </a:ext>
            </a:extLst>
          </p:cNvPr>
          <p:cNvSpPr txBox="1"/>
          <p:nvPr/>
        </p:nvSpPr>
        <p:spPr>
          <a:xfrm>
            <a:off x="4133333" y="1190119"/>
            <a:ext cx="392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(Papierprototypen)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0A4E0-0197-724A-9D14-31D021E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46269B-E1FA-2B03-6ACB-CA2D3AF8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2" y="2019299"/>
            <a:ext cx="5961396" cy="4305453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B1464BF-107C-2198-349E-F9981DCC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48" y="2019299"/>
            <a:ext cx="5911850" cy="42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3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D035FF-920C-E244-82ED-6E72923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5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7EC682-E7D8-8947-9431-C3795E18BE09}"/>
              </a:ext>
            </a:extLst>
          </p:cNvPr>
          <p:cNvSpPr txBox="1"/>
          <p:nvPr/>
        </p:nvSpPr>
        <p:spPr>
          <a:xfrm>
            <a:off x="3592642" y="259711"/>
            <a:ext cx="5006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Statistik von Systemadministratoren (</a:t>
            </a:r>
            <a:r>
              <a:rPr lang="de-DE" sz="2800" dirty="0" err="1"/>
              <a:t>bMSC</a:t>
            </a:r>
            <a:r>
              <a:rPr lang="de-DE" sz="2800" dirty="0"/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59524B-7BE1-A31A-5FB9-8E876B41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50"/>
            <a:ext cx="6293968" cy="4724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73ABB9-4690-C04C-8D7E-6CA96CE7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16050"/>
            <a:ext cx="5835061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3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064D7DB-4B32-FB40-BCD4-D201AB87C739}"/>
              </a:ext>
            </a:extLst>
          </p:cNvPr>
          <p:cNvSpPr txBox="1"/>
          <p:nvPr/>
        </p:nvSpPr>
        <p:spPr>
          <a:xfrm>
            <a:off x="1173891" y="674990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Filmvorschläge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B0C9F2-8910-8840-ACB8-C970A6ACB894}"/>
              </a:ext>
            </a:extLst>
          </p:cNvPr>
          <p:cNvSpPr txBox="1"/>
          <p:nvPr/>
        </p:nvSpPr>
        <p:spPr>
          <a:xfrm>
            <a:off x="4724399" y="119011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(User-Story)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237E99-C9A8-A04C-9898-D14360F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C54A4B5-F53D-00AC-99B5-EFFF60C4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8" y="2683135"/>
            <a:ext cx="7416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7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9C4FDCB-FCCB-BB49-A00A-28FC61CC5965}"/>
              </a:ext>
            </a:extLst>
          </p:cNvPr>
          <p:cNvSpPr txBox="1"/>
          <p:nvPr/>
        </p:nvSpPr>
        <p:spPr>
          <a:xfrm>
            <a:off x="1173889" y="88108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Filmvorschläge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F1F898-9029-934C-9CA4-DBCD30815324}"/>
              </a:ext>
            </a:extLst>
          </p:cNvPr>
          <p:cNvSpPr txBox="1"/>
          <p:nvPr/>
        </p:nvSpPr>
        <p:spPr>
          <a:xfrm>
            <a:off x="4133333" y="689324"/>
            <a:ext cx="392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(Papierprototyp)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0A4E0-0197-724A-9D14-31D021E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73868F-E36C-4AEF-A3EE-4EEDEE1D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335655"/>
            <a:ext cx="836411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3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9C4FDCB-FCCB-BB49-A00A-28FC61CC5965}"/>
              </a:ext>
            </a:extLst>
          </p:cNvPr>
          <p:cNvSpPr txBox="1"/>
          <p:nvPr/>
        </p:nvSpPr>
        <p:spPr>
          <a:xfrm>
            <a:off x="1173889" y="88108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Filmvorschläge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F1F898-9029-934C-9CA4-DBCD30815324}"/>
              </a:ext>
            </a:extLst>
          </p:cNvPr>
          <p:cNvSpPr txBox="1"/>
          <p:nvPr/>
        </p:nvSpPr>
        <p:spPr>
          <a:xfrm>
            <a:off x="4133333" y="689324"/>
            <a:ext cx="392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(Papierprototyp)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0A4E0-0197-724A-9D14-31D021E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8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BD12EF-E417-433E-A4CA-91527023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1472467"/>
            <a:ext cx="833553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9C4FDCB-FCCB-BB49-A00A-28FC61CC5965}"/>
              </a:ext>
            </a:extLst>
          </p:cNvPr>
          <p:cNvSpPr txBox="1"/>
          <p:nvPr/>
        </p:nvSpPr>
        <p:spPr>
          <a:xfrm>
            <a:off x="1173889" y="88108"/>
            <a:ext cx="984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Filmvorschläge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F1F898-9029-934C-9CA4-DBCD30815324}"/>
              </a:ext>
            </a:extLst>
          </p:cNvPr>
          <p:cNvSpPr txBox="1"/>
          <p:nvPr/>
        </p:nvSpPr>
        <p:spPr>
          <a:xfrm>
            <a:off x="4133333" y="689324"/>
            <a:ext cx="392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(Algorithmus)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0A4E0-0197-724A-9D14-31D021E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AF96-D1AE-1540-A462-A93237E27F98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F9F56A-8184-49C7-9FAC-695AB216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10" y="1936871"/>
            <a:ext cx="7163520" cy="33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6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Breitbild</PresentationFormat>
  <Paragraphs>124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Inhaltsverzeichnis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Modultest für Filmvorschläge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Kok-Sion Chhen</dc:creator>
  <cp:lastModifiedBy>Nils Hannappel</cp:lastModifiedBy>
  <cp:revision>47</cp:revision>
  <dcterms:created xsi:type="dcterms:W3CDTF">2022-05-03T15:00:32Z</dcterms:created>
  <dcterms:modified xsi:type="dcterms:W3CDTF">2022-07-12T21:01:16Z</dcterms:modified>
</cp:coreProperties>
</file>